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6" r:id="rId10"/>
    <p:sldId id="265" r:id="rId11"/>
    <p:sldId id="264"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4EF1A0-7FB7-4065-A66D-7146AE90CBCA}" type="datetimeFigureOut">
              <a:rPr lang="en-GB" smtClean="0"/>
              <a:t>24/02/2022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65BC1A-A3B6-4F6E-B8CD-774DC8B431D5}" type="slidenum">
              <a:rPr lang="en-GB" smtClean="0"/>
              <a:t>‹#›</a:t>
            </a:fld>
            <a:endParaRPr lang="en-GB"/>
          </a:p>
        </p:txBody>
      </p:sp>
    </p:spTree>
    <p:extLst>
      <p:ext uri="{BB962C8B-B14F-4D97-AF65-F5344CB8AC3E}">
        <p14:creationId xmlns:p14="http://schemas.microsoft.com/office/powerpoint/2010/main" val="422639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view has not changed. While the rollcall of retail and leisure failures might suggest that the high street does not have a future, we would argue the opposite. We believe, the high street is ideally placed to reinvent itself in response to the structural shift in working and shopping patterns that has resulted from the COVID-19 pandemic. The perceived weaknesses of the high street model, its fragmented ownership, lack of </a:t>
            </a:r>
            <a:r>
              <a:rPr lang="en-US" dirty="0" err="1" smtClean="0"/>
              <a:t>centralised</a:t>
            </a:r>
            <a:r>
              <a:rPr lang="en-US" dirty="0" smtClean="0"/>
              <a:t> coordination, low rents and high vacancy rates become strengths as they lower the barriers to entry for new concepts and operators. They also enable experimentation and the fast failures that will ultimately lead to a more flourishing and diverse environment on our local high streets.</a:t>
            </a:r>
            <a:endParaRPr lang="en-GB" dirty="0"/>
          </a:p>
        </p:txBody>
      </p:sp>
      <p:sp>
        <p:nvSpPr>
          <p:cNvPr id="4" name="Slide Number Placeholder 3"/>
          <p:cNvSpPr>
            <a:spLocks noGrp="1"/>
          </p:cNvSpPr>
          <p:nvPr>
            <p:ph type="sldNum" sz="quarter" idx="10"/>
          </p:nvPr>
        </p:nvSpPr>
        <p:spPr/>
        <p:txBody>
          <a:bodyPr/>
          <a:lstStyle/>
          <a:p>
            <a:fld id="{3565BC1A-A3B6-4F6E-B8CD-774DC8B431D5}" type="slidenum">
              <a:rPr lang="en-GB" smtClean="0"/>
              <a:t>9</a:t>
            </a:fld>
            <a:endParaRPr lang="en-GB"/>
          </a:p>
        </p:txBody>
      </p:sp>
    </p:spTree>
    <p:extLst>
      <p:ext uri="{BB962C8B-B14F-4D97-AF65-F5344CB8AC3E}">
        <p14:creationId xmlns:p14="http://schemas.microsoft.com/office/powerpoint/2010/main" val="1426832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788930-0D4A-4218-8D96-ECBCE009A580}" type="datetimeFigureOut">
              <a:rPr lang="en-GB" smtClean="0"/>
              <a:t>24/02/2022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7F5912-7B12-45F4-8603-32BED5A11A0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788930-0D4A-4218-8D96-ECBCE009A580}" type="datetimeFigureOut">
              <a:rPr lang="en-GB" smtClean="0"/>
              <a:t>24/02/2022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7F5912-7B12-45F4-8603-32BED5A11A0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9788930-0D4A-4218-8D96-ECBCE009A580}" type="datetimeFigureOut">
              <a:rPr lang="en-GB" smtClean="0"/>
              <a:t>24/02/2022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7F5912-7B12-45F4-8603-32BED5A11A01}"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788930-0D4A-4218-8D96-ECBCE009A580}" type="datetimeFigureOut">
              <a:rPr lang="en-GB" smtClean="0"/>
              <a:t>24/02/2022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7F5912-7B12-45F4-8603-32BED5A11A01}"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788930-0D4A-4218-8D96-ECBCE009A580}" type="datetimeFigureOut">
              <a:rPr lang="en-GB" smtClean="0"/>
              <a:t>24/02/2022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7F5912-7B12-45F4-8603-32BED5A11A0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9788930-0D4A-4218-8D96-ECBCE009A580}" type="datetimeFigureOut">
              <a:rPr lang="en-GB" smtClean="0"/>
              <a:t>24/02/2022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7F5912-7B12-45F4-8603-32BED5A11A01}"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788930-0D4A-4218-8D96-ECBCE009A580}" type="datetimeFigureOut">
              <a:rPr lang="en-GB" smtClean="0"/>
              <a:t>24/02/2022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7F5912-7B12-45F4-8603-32BED5A11A0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788930-0D4A-4218-8D96-ECBCE009A580}" type="datetimeFigureOut">
              <a:rPr lang="en-GB" smtClean="0"/>
              <a:t>24/02/2022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7F5912-7B12-45F4-8603-32BED5A11A0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9788930-0D4A-4218-8D96-ECBCE009A580}" type="datetimeFigureOut">
              <a:rPr lang="en-GB" smtClean="0"/>
              <a:t>24/02/2022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7F5912-7B12-45F4-8603-32BED5A11A0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9788930-0D4A-4218-8D96-ECBCE009A580}" type="datetimeFigureOut">
              <a:rPr lang="en-GB" smtClean="0"/>
              <a:t>24/02/2022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7F5912-7B12-45F4-8603-32BED5A11A01}"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88930-0D4A-4218-8D96-ECBCE009A580}" type="datetimeFigureOut">
              <a:rPr lang="en-GB" smtClean="0"/>
              <a:t>24/02/2022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7F5912-7B12-45F4-8603-32BED5A11A01}"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9788930-0D4A-4218-8D96-ECBCE009A580}" type="datetimeFigureOut">
              <a:rPr lang="en-GB" smtClean="0"/>
              <a:t>24/02/2022</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C7F5912-7B12-45F4-8603-32BED5A11A01}"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2.deloitte.com/"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43408"/>
            <a:ext cx="7772400" cy="1780108"/>
          </a:xfrm>
        </p:spPr>
        <p:txBody>
          <a:bodyPr>
            <a:normAutofit fontScale="90000"/>
          </a:bodyPr>
          <a:lstStyle/>
          <a:p>
            <a:r>
              <a:rPr lang="en-US" dirty="0"/>
              <a:t>The High Street Shop - its vital role in the recovery of </a:t>
            </a:r>
            <a:r>
              <a:rPr lang="en-US" dirty="0" smtClean="0"/>
              <a:t>communities</a:t>
            </a:r>
            <a:endParaRPr lang="en-US" dirty="0"/>
          </a:p>
        </p:txBody>
      </p:sp>
      <p:sp>
        <p:nvSpPr>
          <p:cNvPr id="3" name="Subtitle 2"/>
          <p:cNvSpPr>
            <a:spLocks noGrp="1"/>
          </p:cNvSpPr>
          <p:nvPr>
            <p:ph type="subTitle" idx="1"/>
          </p:nvPr>
        </p:nvSpPr>
        <p:spPr>
          <a:xfrm>
            <a:off x="1463126" y="1794663"/>
            <a:ext cx="6400800" cy="1473200"/>
          </a:xfrm>
        </p:spPr>
        <p:txBody>
          <a:bodyPr/>
          <a:lstStyle/>
          <a:p>
            <a:r>
              <a:rPr lang="en-GB" dirty="0" smtClean="0"/>
              <a:t>By Steffi Stern</a:t>
            </a:r>
            <a:endParaRPr lang="en-GB"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3634" t="19890" r="6653" b="21053"/>
          <a:stretch/>
        </p:blipFill>
        <p:spPr>
          <a:xfrm>
            <a:off x="467544" y="5521589"/>
            <a:ext cx="1803826" cy="133641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949" t="5657" r="7334" b="14141"/>
          <a:stretch/>
        </p:blipFill>
        <p:spPr>
          <a:xfrm>
            <a:off x="2575361" y="2492896"/>
            <a:ext cx="4422054" cy="3389102"/>
          </a:xfrm>
          <a:prstGeom prst="rect">
            <a:avLst/>
          </a:prstGeom>
          <a:ln>
            <a:noFill/>
          </a:ln>
          <a:effectLst>
            <a:softEdge rad="112500"/>
          </a:effectLst>
        </p:spPr>
      </p:pic>
    </p:spTree>
    <p:extLst>
      <p:ext uri="{BB962C8B-B14F-4D97-AF65-F5344CB8AC3E}">
        <p14:creationId xmlns:p14="http://schemas.microsoft.com/office/powerpoint/2010/main" val="1124840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2504916"/>
            <a:ext cx="7408333" cy="3450696"/>
          </a:xfrm>
        </p:spPr>
        <p:txBody>
          <a:bodyPr>
            <a:normAutofit fontScale="92500"/>
          </a:bodyPr>
          <a:lstStyle/>
          <a:p>
            <a:pPr marL="0" indent="0">
              <a:buNone/>
            </a:pPr>
            <a:r>
              <a:rPr lang="en-GB" sz="2600" b="1" dirty="0">
                <a:solidFill>
                  <a:schemeClr val="bg2">
                    <a:lumMod val="25000"/>
                  </a:schemeClr>
                </a:solidFill>
              </a:rPr>
              <a:t>What makes them special </a:t>
            </a:r>
            <a:r>
              <a:rPr lang="en-GB" sz="2600" b="1" dirty="0" smtClean="0">
                <a:solidFill>
                  <a:schemeClr val="bg2">
                    <a:lumMod val="25000"/>
                  </a:schemeClr>
                </a:solidFill>
              </a:rPr>
              <a:t>and </a:t>
            </a:r>
            <a:r>
              <a:rPr lang="en-GB" sz="2600" b="1" dirty="0">
                <a:solidFill>
                  <a:schemeClr val="bg2">
                    <a:lumMod val="25000"/>
                  </a:schemeClr>
                </a:solidFill>
              </a:rPr>
              <a:t>stand out?</a:t>
            </a:r>
            <a:endParaRPr lang="en-GB" sz="2600" dirty="0" smtClean="0"/>
          </a:p>
          <a:p>
            <a:r>
              <a:rPr lang="en-GB" dirty="0" smtClean="0"/>
              <a:t>Traditional skills</a:t>
            </a:r>
          </a:p>
          <a:p>
            <a:r>
              <a:rPr lang="en-GB" dirty="0" smtClean="0"/>
              <a:t>Artisan </a:t>
            </a:r>
          </a:p>
          <a:p>
            <a:r>
              <a:rPr lang="en-GB" dirty="0" smtClean="0"/>
              <a:t>Family feel</a:t>
            </a:r>
          </a:p>
          <a:p>
            <a:r>
              <a:rPr lang="en-GB" dirty="0" smtClean="0"/>
              <a:t>Experts in their field</a:t>
            </a:r>
          </a:p>
          <a:p>
            <a:r>
              <a:rPr lang="en-GB" dirty="0" smtClean="0"/>
              <a:t>Handmade</a:t>
            </a:r>
          </a:p>
          <a:p>
            <a:r>
              <a:rPr lang="en-GB" dirty="0" smtClean="0"/>
              <a:t>Using British products</a:t>
            </a:r>
          </a:p>
          <a:p>
            <a:r>
              <a:rPr lang="en-GB" dirty="0" smtClean="0"/>
              <a:t>Ethical policies (about products, people and environment)</a:t>
            </a:r>
            <a:endParaRPr lang="en-GB" dirty="0"/>
          </a:p>
        </p:txBody>
      </p:sp>
      <p:sp>
        <p:nvSpPr>
          <p:cNvPr id="3" name="Title 2"/>
          <p:cNvSpPr>
            <a:spLocks noGrp="1"/>
          </p:cNvSpPr>
          <p:nvPr>
            <p:ph type="title"/>
          </p:nvPr>
        </p:nvSpPr>
        <p:spPr>
          <a:xfrm>
            <a:off x="457200" y="338328"/>
            <a:ext cx="8363272" cy="2226576"/>
          </a:xfrm>
        </p:spPr>
        <p:txBody>
          <a:bodyPr>
            <a:normAutofit fontScale="90000"/>
          </a:bodyPr>
          <a:lstStyle/>
          <a:p>
            <a:r>
              <a:rPr lang="en-GB" dirty="0" smtClean="0"/>
              <a:t>The </a:t>
            </a:r>
            <a:r>
              <a:rPr lang="en-GB" dirty="0" err="1" smtClean="0"/>
              <a:t>Uk’s</a:t>
            </a:r>
            <a:r>
              <a:rPr lang="en-GB" dirty="0" smtClean="0"/>
              <a:t> 50 most fabulous shops as reported by The Guardian Nov 2021</a:t>
            </a:r>
            <a:br>
              <a:rPr lang="en-GB" dirty="0" smtClean="0"/>
            </a:br>
            <a:endParaRPr lang="en-GB" b="1" dirty="0">
              <a:solidFill>
                <a:schemeClr val="bg2">
                  <a:lumMod val="25000"/>
                </a:schemeClr>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634" t="19890" r="6653" b="21053"/>
          <a:stretch/>
        </p:blipFill>
        <p:spPr>
          <a:xfrm>
            <a:off x="179512" y="5845013"/>
            <a:ext cx="1296144" cy="960282"/>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0032" t="9525" r="28932" b="24337"/>
          <a:stretch/>
        </p:blipFill>
        <p:spPr>
          <a:xfrm>
            <a:off x="5796136" y="2471658"/>
            <a:ext cx="2952327" cy="3060692"/>
          </a:xfrm>
          <a:prstGeom prst="ellipse">
            <a:avLst/>
          </a:prstGeom>
          <a:ln>
            <a:noFill/>
          </a:ln>
          <a:effectLst>
            <a:softEdge rad="112500"/>
          </a:effectLst>
        </p:spPr>
      </p:pic>
    </p:spTree>
    <p:extLst>
      <p:ext uri="{BB962C8B-B14F-4D97-AF65-F5344CB8AC3E}">
        <p14:creationId xmlns:p14="http://schemas.microsoft.com/office/powerpoint/2010/main" val="2738468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10172" y="3140968"/>
            <a:ext cx="7155898" cy="3184186"/>
          </a:xfrm>
        </p:spPr>
        <p:txBody>
          <a:bodyPr>
            <a:normAutofit fontScale="92500" lnSpcReduction="10000"/>
          </a:bodyPr>
          <a:lstStyle/>
          <a:p>
            <a:r>
              <a:rPr lang="en-GB" dirty="0" smtClean="0"/>
              <a:t>People are social ‘animals’: there will always be a place they want to hang out</a:t>
            </a:r>
          </a:p>
          <a:p>
            <a:r>
              <a:rPr lang="en-GB" dirty="0" smtClean="0"/>
              <a:t>Shop rentals are at their lowest and prime locations are available</a:t>
            </a:r>
          </a:p>
          <a:p>
            <a:r>
              <a:rPr lang="en-GB" dirty="0" smtClean="0"/>
              <a:t>Local town councils and chambers of commerce might be able to help promote your shop or help in other ways</a:t>
            </a:r>
          </a:p>
          <a:p>
            <a:r>
              <a:rPr lang="en-GB" dirty="0" smtClean="0"/>
              <a:t>Do what you love and love what you do – being a shop keeper is fun!</a:t>
            </a:r>
          </a:p>
          <a:p>
            <a:r>
              <a:rPr lang="en-GB" dirty="0" smtClean="0"/>
              <a:t>Be smart about your shop and you will see returns</a:t>
            </a:r>
            <a:endParaRPr lang="en-GB" dirty="0"/>
          </a:p>
        </p:txBody>
      </p:sp>
      <p:sp>
        <p:nvSpPr>
          <p:cNvPr id="3" name="Title 2"/>
          <p:cNvSpPr>
            <a:spLocks noGrp="1"/>
          </p:cNvSpPr>
          <p:nvPr>
            <p:ph type="title"/>
          </p:nvPr>
        </p:nvSpPr>
        <p:spPr/>
        <p:txBody>
          <a:bodyPr>
            <a:normAutofit fontScale="90000"/>
          </a:bodyPr>
          <a:lstStyle/>
          <a:p>
            <a:r>
              <a:rPr lang="en-GB" dirty="0" smtClean="0"/>
              <a:t>Why should I open a </a:t>
            </a:r>
            <a:br>
              <a:rPr lang="en-GB" dirty="0" smtClean="0"/>
            </a:br>
            <a:r>
              <a:rPr lang="en-GB" dirty="0" smtClean="0"/>
              <a:t>brick and mortar shop?</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634" t="19890" r="6653" b="21053"/>
          <a:stretch/>
        </p:blipFill>
        <p:spPr>
          <a:xfrm>
            <a:off x="179512" y="5845013"/>
            <a:ext cx="1296144" cy="96028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778" t="2540" r="13768" b="29312"/>
          <a:stretch/>
        </p:blipFill>
        <p:spPr>
          <a:xfrm>
            <a:off x="755576" y="1772815"/>
            <a:ext cx="1837184" cy="1214729"/>
          </a:xfrm>
          <a:prstGeom prst="rect">
            <a:avLst/>
          </a:prstGeom>
        </p:spPr>
      </p:pic>
    </p:spTree>
    <p:extLst>
      <p:ext uri="{BB962C8B-B14F-4D97-AF65-F5344CB8AC3E}">
        <p14:creationId xmlns:p14="http://schemas.microsoft.com/office/powerpoint/2010/main" val="2051401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62445" y="2636912"/>
            <a:ext cx="2543039" cy="3902661"/>
          </a:xfrm>
        </p:spPr>
      </p:pic>
      <p:sp>
        <p:nvSpPr>
          <p:cNvPr id="3" name="Title 2"/>
          <p:cNvSpPr>
            <a:spLocks noGrp="1"/>
          </p:cNvSpPr>
          <p:nvPr>
            <p:ph type="title"/>
          </p:nvPr>
        </p:nvSpPr>
        <p:spPr/>
        <p:txBody>
          <a:bodyPr>
            <a:normAutofit/>
          </a:bodyPr>
          <a:lstStyle/>
          <a:p>
            <a:r>
              <a:rPr lang="en-GB" dirty="0" smtClean="0"/>
              <a:t>Case Study: Merchant </a:t>
            </a:r>
            <a:r>
              <a:rPr lang="en-GB" dirty="0"/>
              <a:t>&amp; Mills</a:t>
            </a:r>
            <a:br>
              <a:rPr lang="en-GB" dirty="0"/>
            </a:br>
            <a:r>
              <a:rPr lang="en-GB" sz="1600" dirty="0" smtClean="0"/>
              <a:t>www.merchantandmills.com</a:t>
            </a:r>
            <a:endParaRPr lang="en-GB" sz="16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634" t="19890" r="6653" b="21053"/>
          <a:stretch/>
        </p:blipFill>
        <p:spPr>
          <a:xfrm>
            <a:off x="179512" y="5845013"/>
            <a:ext cx="1296144" cy="960282"/>
          </a:xfrm>
          <a:prstGeom prst="rect">
            <a:avLst/>
          </a:prstGeom>
        </p:spPr>
      </p:pic>
      <p:sp>
        <p:nvSpPr>
          <p:cNvPr id="6" name="Content Placeholder 1"/>
          <p:cNvSpPr txBox="1">
            <a:spLocks/>
          </p:cNvSpPr>
          <p:nvPr/>
        </p:nvSpPr>
        <p:spPr>
          <a:xfrm>
            <a:off x="1187624" y="2560779"/>
            <a:ext cx="5356613" cy="3450696"/>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GB" dirty="0" smtClean="0"/>
              <a:t>Has everything a shop should have: </a:t>
            </a:r>
          </a:p>
          <a:p>
            <a:r>
              <a:rPr lang="en-GB" dirty="0" smtClean="0"/>
              <a:t>Clear and easy to use Website/online shop</a:t>
            </a:r>
          </a:p>
          <a:p>
            <a:r>
              <a:rPr lang="en-GB" dirty="0" smtClean="0"/>
              <a:t>Physical shop</a:t>
            </a:r>
          </a:p>
          <a:p>
            <a:r>
              <a:rPr lang="en-GB" dirty="0" smtClean="0"/>
              <a:t>Blog</a:t>
            </a:r>
          </a:p>
          <a:p>
            <a:r>
              <a:rPr lang="en-GB" dirty="0" smtClean="0"/>
              <a:t>Their story</a:t>
            </a:r>
          </a:p>
          <a:p>
            <a:r>
              <a:rPr lang="en-GB" dirty="0" smtClean="0"/>
              <a:t>Deliver locally as a service</a:t>
            </a:r>
          </a:p>
          <a:p>
            <a:r>
              <a:rPr lang="en-GB" dirty="0" smtClean="0"/>
              <a:t>Artisan look and family feeling</a:t>
            </a:r>
          </a:p>
          <a:p>
            <a:r>
              <a:rPr lang="en-GB" dirty="0" smtClean="0"/>
              <a:t>Social media </a:t>
            </a:r>
          </a:p>
          <a:p>
            <a:r>
              <a:rPr lang="en-GB" dirty="0" smtClean="0"/>
              <a:t>Run classes (YouTube)</a:t>
            </a:r>
          </a:p>
        </p:txBody>
      </p:sp>
    </p:spTree>
    <p:extLst>
      <p:ext uri="{BB962C8B-B14F-4D97-AF65-F5344CB8AC3E}">
        <p14:creationId xmlns:p14="http://schemas.microsoft.com/office/powerpoint/2010/main" val="4010359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197" y="2132856"/>
            <a:ext cx="7408333" cy="3450696"/>
          </a:xfrm>
        </p:spPr>
        <p:txBody>
          <a:bodyPr>
            <a:normAutofit fontScale="92500" lnSpcReduction="10000"/>
          </a:bodyPr>
          <a:lstStyle/>
          <a:p>
            <a:r>
              <a:rPr lang="en-GB" dirty="0" smtClean="0"/>
              <a:t>Be realistic</a:t>
            </a:r>
          </a:p>
          <a:p>
            <a:r>
              <a:rPr lang="en-GB" dirty="0" smtClean="0"/>
              <a:t>Test your product</a:t>
            </a:r>
          </a:p>
          <a:p>
            <a:r>
              <a:rPr lang="en-GB" dirty="0" smtClean="0"/>
              <a:t>Make sure you know your demographic</a:t>
            </a:r>
          </a:p>
          <a:p>
            <a:r>
              <a:rPr lang="en-GB" dirty="0" smtClean="0"/>
              <a:t>Use resources available: Growth Hub, Chamber of Commerce, Town Council, other shop owners</a:t>
            </a:r>
          </a:p>
          <a:p>
            <a:r>
              <a:rPr lang="en-GB" dirty="0" smtClean="0"/>
              <a:t>Be active locally (newsletter, local social media pages)</a:t>
            </a:r>
          </a:p>
          <a:p>
            <a:r>
              <a:rPr lang="en-GB" dirty="0" smtClean="0"/>
              <a:t>Be active on Social Media</a:t>
            </a:r>
          </a:p>
          <a:p>
            <a:r>
              <a:rPr lang="en-GB" dirty="0" smtClean="0"/>
              <a:t>See an online e-commerce presence as an opportunity rather than competition</a:t>
            </a:r>
          </a:p>
          <a:p>
            <a:pPr marL="0" indent="0">
              <a:buNone/>
            </a:pPr>
            <a:endParaRPr lang="en-GB" dirty="0" smtClean="0"/>
          </a:p>
        </p:txBody>
      </p:sp>
      <p:sp>
        <p:nvSpPr>
          <p:cNvPr id="3" name="Title 2"/>
          <p:cNvSpPr>
            <a:spLocks noGrp="1"/>
          </p:cNvSpPr>
          <p:nvPr>
            <p:ph type="title"/>
          </p:nvPr>
        </p:nvSpPr>
        <p:spPr/>
        <p:txBody>
          <a:bodyPr>
            <a:normAutofit fontScale="90000"/>
          </a:bodyPr>
          <a:lstStyle/>
          <a:p>
            <a:r>
              <a:rPr lang="en-GB" dirty="0" smtClean="0"/>
              <a:t>Setting Expectations: It is hard work!</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634" t="19890" r="6653" b="21053"/>
          <a:stretch/>
        </p:blipFill>
        <p:spPr>
          <a:xfrm>
            <a:off x="179512" y="5845013"/>
            <a:ext cx="1296144" cy="960282"/>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8170" t="8677" r="20539" b="12381"/>
          <a:stretch/>
        </p:blipFill>
        <p:spPr>
          <a:xfrm>
            <a:off x="7164288" y="5087626"/>
            <a:ext cx="1470103" cy="1514774"/>
          </a:xfrm>
          <a:prstGeom prst="rect">
            <a:avLst/>
          </a:prstGeom>
        </p:spPr>
      </p:pic>
    </p:spTree>
    <p:extLst>
      <p:ext uri="{BB962C8B-B14F-4D97-AF65-F5344CB8AC3E}">
        <p14:creationId xmlns:p14="http://schemas.microsoft.com/office/powerpoint/2010/main" val="2473098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9" y="2238267"/>
            <a:ext cx="7416824" cy="3494989"/>
          </a:xfrm>
        </p:spPr>
        <p:txBody>
          <a:bodyPr>
            <a:normAutofit fontScale="85000" lnSpcReduction="20000"/>
          </a:bodyPr>
          <a:lstStyle/>
          <a:p>
            <a:r>
              <a:rPr lang="en-GB" dirty="0" smtClean="0"/>
              <a:t>Make your shop a destination</a:t>
            </a:r>
          </a:p>
          <a:p>
            <a:r>
              <a:rPr lang="en-GB" dirty="0" smtClean="0"/>
              <a:t>Re-build communities</a:t>
            </a:r>
          </a:p>
          <a:p>
            <a:r>
              <a:rPr lang="en-GB" dirty="0" smtClean="0"/>
              <a:t>Be the expert and be generous with sharing what you know</a:t>
            </a:r>
          </a:p>
          <a:p>
            <a:r>
              <a:rPr lang="en-GB" dirty="0" smtClean="0"/>
              <a:t>Make a visit to your shop an experience</a:t>
            </a:r>
          </a:p>
          <a:p>
            <a:r>
              <a:rPr lang="en-GB" dirty="0" smtClean="0"/>
              <a:t>Upsell your services / products with other advantages: loyalty cards, classes, free demos, inviting experts, open evenings, social events, special days</a:t>
            </a:r>
          </a:p>
          <a:p>
            <a:r>
              <a:rPr lang="en-GB" dirty="0" smtClean="0"/>
              <a:t>Get to know your customers (newsletters, guest book, ask for online reviews)</a:t>
            </a:r>
          </a:p>
          <a:p>
            <a:r>
              <a:rPr lang="en-GB" dirty="0" smtClean="0"/>
              <a:t>Be different and use your creativity (shop window, display of products, finished samples)</a:t>
            </a:r>
          </a:p>
          <a:p>
            <a:r>
              <a:rPr lang="en-GB" dirty="0" smtClean="0"/>
              <a:t>Have an online presence to sell, communicate and be visible</a:t>
            </a:r>
            <a:endParaRPr lang="en-GB" dirty="0"/>
          </a:p>
        </p:txBody>
      </p:sp>
      <p:sp>
        <p:nvSpPr>
          <p:cNvPr id="3" name="Title 2"/>
          <p:cNvSpPr>
            <a:spLocks noGrp="1"/>
          </p:cNvSpPr>
          <p:nvPr>
            <p:ph type="title"/>
          </p:nvPr>
        </p:nvSpPr>
        <p:spPr/>
        <p:txBody>
          <a:bodyPr/>
          <a:lstStyle/>
          <a:p>
            <a:r>
              <a:rPr lang="en-GB" dirty="0" smtClean="0"/>
              <a:t>You can do it </a:t>
            </a:r>
            <a:r>
              <a:rPr lang="en-GB" u="sng" dirty="0" smtClean="0"/>
              <a:t>and</a:t>
            </a:r>
            <a:r>
              <a:rPr lang="en-GB" dirty="0" smtClean="0"/>
              <a:t> have fun!</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634" t="19890" r="6653" b="21053"/>
          <a:stretch/>
        </p:blipFill>
        <p:spPr>
          <a:xfrm>
            <a:off x="179512" y="5845013"/>
            <a:ext cx="1296144" cy="96028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881" t="16085" r="3777" b="14770"/>
          <a:stretch/>
        </p:blipFill>
        <p:spPr>
          <a:xfrm>
            <a:off x="6830381" y="5417558"/>
            <a:ext cx="2068845" cy="1389810"/>
          </a:xfrm>
          <a:prstGeom prst="ellipse">
            <a:avLst/>
          </a:prstGeom>
          <a:ln>
            <a:noFill/>
          </a:ln>
          <a:effectLst>
            <a:softEdge rad="112500"/>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4096" r="23119" b="768"/>
          <a:stretch/>
        </p:blipFill>
        <p:spPr>
          <a:xfrm>
            <a:off x="7668344" y="2650534"/>
            <a:ext cx="1230881" cy="1851186"/>
          </a:xfrm>
          <a:prstGeom prst="rect">
            <a:avLst/>
          </a:prstGeom>
        </p:spPr>
      </p:pic>
    </p:spTree>
    <p:extLst>
      <p:ext uri="{BB962C8B-B14F-4D97-AF65-F5344CB8AC3E}">
        <p14:creationId xmlns:p14="http://schemas.microsoft.com/office/powerpoint/2010/main" val="1307800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7078" y="2541490"/>
            <a:ext cx="7408333" cy="3450696"/>
          </a:xfrm>
        </p:spPr>
        <p:txBody>
          <a:bodyPr>
            <a:normAutofit/>
          </a:bodyPr>
          <a:lstStyle/>
          <a:p>
            <a:pPr marL="0" indent="0" algn="ctr">
              <a:buNone/>
            </a:pPr>
            <a:r>
              <a:rPr lang="en-GB" sz="4000" dirty="0" smtClean="0"/>
              <a:t>Please come and visit me to find out more about</a:t>
            </a:r>
          </a:p>
          <a:p>
            <a:pPr marL="0" indent="0" algn="ctr">
              <a:buNone/>
            </a:pPr>
            <a:r>
              <a:rPr lang="en-GB" sz="4000" dirty="0" smtClean="0"/>
              <a:t>The </a:t>
            </a:r>
            <a:r>
              <a:rPr lang="en-GB" sz="4000" dirty="0" err="1" smtClean="0"/>
              <a:t>Makerss</a:t>
            </a:r>
            <a:r>
              <a:rPr lang="en-GB" sz="4000" dirty="0" smtClean="0"/>
              <a:t> </a:t>
            </a:r>
          </a:p>
          <a:p>
            <a:pPr marL="0" indent="0" algn="ctr">
              <a:buNone/>
            </a:pPr>
            <a:r>
              <a:rPr lang="en-GB" sz="4000" dirty="0" smtClean="0"/>
              <a:t>We are at Stand A26 </a:t>
            </a:r>
            <a:endParaRPr lang="en-GB" sz="4000" dirty="0"/>
          </a:p>
        </p:txBody>
      </p:sp>
      <p:sp>
        <p:nvSpPr>
          <p:cNvPr id="3" name="Title 2"/>
          <p:cNvSpPr>
            <a:spLocks noGrp="1"/>
          </p:cNvSpPr>
          <p:nvPr>
            <p:ph type="title"/>
          </p:nvPr>
        </p:nvSpPr>
        <p:spPr/>
        <p:txBody>
          <a:bodyPr/>
          <a:lstStyle/>
          <a:p>
            <a:r>
              <a:rPr lang="en-GB" dirty="0" smtClean="0"/>
              <a:t>Thank you for your attention</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634" t="19890" r="6653" b="21053"/>
          <a:stretch/>
        </p:blipFill>
        <p:spPr>
          <a:xfrm>
            <a:off x="3781039" y="5373216"/>
            <a:ext cx="1760412" cy="1304247"/>
          </a:xfrm>
          <a:prstGeom prst="rect">
            <a:avLst/>
          </a:prstGeom>
        </p:spPr>
      </p:pic>
    </p:spTree>
    <p:extLst>
      <p:ext uri="{BB962C8B-B14F-4D97-AF65-F5344CB8AC3E}">
        <p14:creationId xmlns:p14="http://schemas.microsoft.com/office/powerpoint/2010/main" val="3415189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Owner of retail craft shop</a:t>
            </a:r>
          </a:p>
          <a:p>
            <a:r>
              <a:rPr lang="en-GB" dirty="0" smtClean="0"/>
              <a:t>Entrepreneur</a:t>
            </a:r>
          </a:p>
          <a:p>
            <a:r>
              <a:rPr lang="en-GB" dirty="0" smtClean="0"/>
              <a:t>Published author</a:t>
            </a:r>
          </a:p>
          <a:p>
            <a:r>
              <a:rPr lang="en-GB" dirty="0" smtClean="0"/>
              <a:t>Public speaker</a:t>
            </a:r>
          </a:p>
          <a:p>
            <a:r>
              <a:rPr lang="en-GB" dirty="0" smtClean="0"/>
              <a:t>Designer Maker</a:t>
            </a:r>
            <a:endParaRPr lang="en-GB" dirty="0"/>
          </a:p>
        </p:txBody>
      </p:sp>
      <p:sp>
        <p:nvSpPr>
          <p:cNvPr id="3" name="Title 2"/>
          <p:cNvSpPr>
            <a:spLocks noGrp="1"/>
          </p:cNvSpPr>
          <p:nvPr>
            <p:ph type="title"/>
          </p:nvPr>
        </p:nvSpPr>
        <p:spPr/>
        <p:txBody>
          <a:bodyPr/>
          <a:lstStyle/>
          <a:p>
            <a:r>
              <a:rPr lang="en-GB" dirty="0" smtClean="0"/>
              <a:t>A little about me: Steffi Stern</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634" t="19890" r="6653" b="21053"/>
          <a:stretch/>
        </p:blipFill>
        <p:spPr>
          <a:xfrm>
            <a:off x="179512" y="5845013"/>
            <a:ext cx="1296144" cy="96028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2163" y="3212976"/>
            <a:ext cx="4212469" cy="2808312"/>
          </a:xfrm>
          <a:prstGeom prst="rect">
            <a:avLst/>
          </a:prstGeom>
        </p:spPr>
      </p:pic>
    </p:spTree>
    <p:extLst>
      <p:ext uri="{BB962C8B-B14F-4D97-AF65-F5344CB8AC3E}">
        <p14:creationId xmlns:p14="http://schemas.microsoft.com/office/powerpoint/2010/main" val="4098189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English and Welsh town </a:t>
            </a:r>
            <a:r>
              <a:rPr lang="en-US" dirty="0" err="1" smtClean="0"/>
              <a:t>centres</a:t>
            </a:r>
            <a:r>
              <a:rPr lang="en-US" dirty="0" smtClean="0"/>
              <a:t> </a:t>
            </a:r>
            <a:r>
              <a:rPr lang="en-US" dirty="0"/>
              <a:t>have lost 8% of their shops on average since 2013, according to a Guardian </a:t>
            </a:r>
            <a:r>
              <a:rPr lang="en-US" dirty="0" smtClean="0"/>
              <a:t>analysis</a:t>
            </a:r>
          </a:p>
          <a:p>
            <a:r>
              <a:rPr lang="en-US" dirty="0"/>
              <a:t>Since 2010 nearly 1,400 retailers have entered administration </a:t>
            </a:r>
            <a:endParaRPr lang="en-US" dirty="0" smtClean="0"/>
          </a:p>
          <a:p>
            <a:r>
              <a:rPr lang="en-US" dirty="0"/>
              <a:t>S</a:t>
            </a:r>
            <a:r>
              <a:rPr lang="en-US" dirty="0" smtClean="0"/>
              <a:t>ince </a:t>
            </a:r>
            <a:r>
              <a:rPr lang="en-US" dirty="0"/>
              <a:t>2016 more shops have been closing than opening </a:t>
            </a:r>
            <a:endParaRPr lang="en-US" dirty="0" smtClean="0"/>
          </a:p>
          <a:p>
            <a:r>
              <a:rPr lang="en-US" dirty="0" smtClean="0"/>
              <a:t>‘We </a:t>
            </a:r>
            <a:r>
              <a:rPr lang="en-US" dirty="0"/>
              <a:t>project that there could be a further 30,000 net store closures by the end of </a:t>
            </a:r>
            <a:r>
              <a:rPr lang="en-US" dirty="0" smtClean="0"/>
              <a:t>2022’ </a:t>
            </a:r>
            <a:r>
              <a:rPr lang="en-US" dirty="0"/>
              <a:t>(</a:t>
            </a:r>
            <a:r>
              <a:rPr lang="en-US" dirty="0">
                <a:hlinkClick r:id="rId2"/>
              </a:rPr>
              <a:t>https://www2.deloitte.com</a:t>
            </a:r>
            <a:r>
              <a:rPr lang="en-US" dirty="0" smtClean="0">
                <a:hlinkClick r:id="rId2"/>
              </a:rPr>
              <a:t>/</a:t>
            </a:r>
            <a:r>
              <a:rPr lang="en-US" dirty="0" smtClean="0"/>
              <a:t>)</a:t>
            </a:r>
          </a:p>
          <a:p>
            <a:r>
              <a:rPr lang="en-US" dirty="0" smtClean="0"/>
              <a:t>During the Pandemic nearly 50 shops per day closed their doors forever (20k shops closed during 2020)</a:t>
            </a:r>
            <a:endParaRPr lang="en-GB" dirty="0"/>
          </a:p>
        </p:txBody>
      </p:sp>
      <p:sp>
        <p:nvSpPr>
          <p:cNvPr id="3" name="Title 2"/>
          <p:cNvSpPr>
            <a:spLocks noGrp="1"/>
          </p:cNvSpPr>
          <p:nvPr>
            <p:ph type="title"/>
          </p:nvPr>
        </p:nvSpPr>
        <p:spPr/>
        <p:txBody>
          <a:bodyPr/>
          <a:lstStyle/>
          <a:p>
            <a:r>
              <a:rPr lang="en-GB" dirty="0" smtClean="0"/>
              <a:t>Some Data</a:t>
            </a: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634" t="19890" r="6653" b="21053"/>
          <a:stretch/>
        </p:blipFill>
        <p:spPr>
          <a:xfrm>
            <a:off x="179512" y="5845013"/>
            <a:ext cx="1296144" cy="960282"/>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8889" r="1677" b="7769"/>
          <a:stretch/>
        </p:blipFill>
        <p:spPr>
          <a:xfrm>
            <a:off x="5796136" y="476671"/>
            <a:ext cx="2980621" cy="20211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796690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More people shop online</a:t>
            </a:r>
          </a:p>
          <a:p>
            <a:r>
              <a:rPr lang="en-GB" dirty="0" smtClean="0"/>
              <a:t>Increase in business rates</a:t>
            </a:r>
          </a:p>
          <a:p>
            <a:r>
              <a:rPr lang="en-GB" dirty="0" smtClean="0"/>
              <a:t>Austerity / inflation</a:t>
            </a:r>
          </a:p>
          <a:p>
            <a:r>
              <a:rPr lang="en-GB" dirty="0" smtClean="0"/>
              <a:t>High rents</a:t>
            </a:r>
          </a:p>
          <a:p>
            <a:r>
              <a:rPr lang="en-GB" dirty="0" smtClean="0"/>
              <a:t>Out of town malls</a:t>
            </a:r>
          </a:p>
          <a:p>
            <a:r>
              <a:rPr lang="en-GB" dirty="0" smtClean="0"/>
              <a:t>Lack of infrastructure / parking</a:t>
            </a:r>
          </a:p>
          <a:p>
            <a:pPr marL="0" indent="0">
              <a:buNone/>
            </a:pPr>
            <a:r>
              <a:rPr lang="en-GB" dirty="0" smtClean="0"/>
              <a:t>(reference: intechnologysmartcitis.com)</a:t>
            </a:r>
          </a:p>
          <a:p>
            <a:endParaRPr lang="en-GB" dirty="0"/>
          </a:p>
        </p:txBody>
      </p:sp>
      <p:sp>
        <p:nvSpPr>
          <p:cNvPr id="3" name="Title 2"/>
          <p:cNvSpPr>
            <a:spLocks noGrp="1"/>
          </p:cNvSpPr>
          <p:nvPr>
            <p:ph type="title"/>
          </p:nvPr>
        </p:nvSpPr>
        <p:spPr/>
        <p:txBody>
          <a:bodyPr>
            <a:normAutofit fontScale="90000"/>
          </a:bodyPr>
          <a:lstStyle/>
          <a:p>
            <a:r>
              <a:rPr lang="en-GB" dirty="0" smtClean="0"/>
              <a:t>Reasons behind the Decline of the UK High Street</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634" t="19890" r="6653" b="21053"/>
          <a:stretch/>
        </p:blipFill>
        <p:spPr>
          <a:xfrm>
            <a:off x="179512" y="5845013"/>
            <a:ext cx="1296144" cy="96028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748" t="17576" r="11696" b="16364"/>
          <a:stretch/>
        </p:blipFill>
        <p:spPr>
          <a:xfrm>
            <a:off x="6588224" y="4941168"/>
            <a:ext cx="2403269" cy="1520056"/>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5414" t="13334" r="16513" b="14770"/>
          <a:stretch/>
        </p:blipFill>
        <p:spPr>
          <a:xfrm>
            <a:off x="6331529" y="2643839"/>
            <a:ext cx="2172785" cy="1835818"/>
          </a:xfrm>
          <a:prstGeom prst="rect">
            <a:avLst/>
          </a:prstGeom>
        </p:spPr>
      </p:pic>
    </p:spTree>
    <p:extLst>
      <p:ext uri="{BB962C8B-B14F-4D97-AF65-F5344CB8AC3E}">
        <p14:creationId xmlns:p14="http://schemas.microsoft.com/office/powerpoint/2010/main" val="3372001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3529" t="9605" r="25042" b="11713"/>
          <a:stretch/>
        </p:blipFill>
        <p:spPr>
          <a:xfrm>
            <a:off x="323528" y="2060848"/>
            <a:ext cx="1787237" cy="2715491"/>
          </a:xfrm>
        </p:spPr>
      </p:pic>
      <p:sp>
        <p:nvSpPr>
          <p:cNvPr id="3" name="Title 2"/>
          <p:cNvSpPr>
            <a:spLocks noGrp="1"/>
          </p:cNvSpPr>
          <p:nvPr>
            <p:ph type="title"/>
          </p:nvPr>
        </p:nvSpPr>
        <p:spPr/>
        <p:txBody>
          <a:bodyPr/>
          <a:lstStyle/>
          <a:p>
            <a:r>
              <a:rPr lang="en-GB" dirty="0" smtClean="0"/>
              <a:t>What makes you go to a shop?</a:t>
            </a: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634" t="19890" r="6653" b="21053"/>
          <a:stretch/>
        </p:blipFill>
        <p:spPr>
          <a:xfrm>
            <a:off x="179512" y="5845013"/>
            <a:ext cx="1296144" cy="960282"/>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6320" t="10707" r="11212" b="19596"/>
          <a:stretch/>
        </p:blipFill>
        <p:spPr>
          <a:xfrm>
            <a:off x="2483768" y="2583159"/>
            <a:ext cx="5904656" cy="3992242"/>
          </a:xfrm>
          <a:prstGeom prst="ellipse">
            <a:avLst/>
          </a:prstGeom>
          <a:ln>
            <a:noFill/>
          </a:ln>
          <a:effectLst>
            <a:softEdge rad="112500"/>
          </a:effectLst>
        </p:spPr>
      </p:pic>
    </p:spTree>
    <p:extLst>
      <p:ext uri="{BB962C8B-B14F-4D97-AF65-F5344CB8AC3E}">
        <p14:creationId xmlns:p14="http://schemas.microsoft.com/office/powerpoint/2010/main" val="781181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Meet a friend or family member for a day out</a:t>
            </a:r>
          </a:p>
          <a:p>
            <a:r>
              <a:rPr lang="en-GB" dirty="0" smtClean="0"/>
              <a:t>Support local businesses</a:t>
            </a:r>
          </a:p>
          <a:p>
            <a:r>
              <a:rPr lang="en-GB" dirty="0" smtClean="0"/>
              <a:t>Carbon footprint</a:t>
            </a:r>
          </a:p>
          <a:p>
            <a:r>
              <a:rPr lang="en-GB" dirty="0" smtClean="0"/>
              <a:t>Buy made or sourced locally</a:t>
            </a:r>
          </a:p>
          <a:p>
            <a:r>
              <a:rPr lang="en-GB" dirty="0" smtClean="0"/>
              <a:t>Receive expert advice</a:t>
            </a:r>
          </a:p>
          <a:p>
            <a:r>
              <a:rPr lang="en-GB" dirty="0" smtClean="0"/>
              <a:t>Touch and feel what you buy</a:t>
            </a:r>
          </a:p>
          <a:p>
            <a:r>
              <a:rPr lang="en-GB" dirty="0" smtClean="0"/>
              <a:t>Easy returns</a:t>
            </a:r>
          </a:p>
          <a:p>
            <a:r>
              <a:rPr lang="en-GB" dirty="0" smtClean="0"/>
              <a:t>Unique / on of a kind products</a:t>
            </a:r>
            <a:endParaRPr lang="en-GB" dirty="0"/>
          </a:p>
        </p:txBody>
      </p:sp>
      <p:sp>
        <p:nvSpPr>
          <p:cNvPr id="3" name="Title 2"/>
          <p:cNvSpPr>
            <a:spLocks noGrp="1"/>
          </p:cNvSpPr>
          <p:nvPr>
            <p:ph type="title"/>
          </p:nvPr>
        </p:nvSpPr>
        <p:spPr/>
        <p:txBody>
          <a:bodyPr/>
          <a:lstStyle/>
          <a:p>
            <a:r>
              <a:rPr lang="en-GB" dirty="0" smtClean="0"/>
              <a:t>Possible answers</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634" t="19890" r="6653" b="21053"/>
          <a:stretch/>
        </p:blipFill>
        <p:spPr>
          <a:xfrm>
            <a:off x="179512" y="5845013"/>
            <a:ext cx="1296144" cy="96028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873" t="29630" r="32391" b="14771"/>
          <a:stretch/>
        </p:blipFill>
        <p:spPr>
          <a:xfrm>
            <a:off x="6876256" y="5102453"/>
            <a:ext cx="1927718" cy="148512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8180" t="7831" r="9026" b="25599"/>
          <a:stretch/>
        </p:blipFill>
        <p:spPr>
          <a:xfrm>
            <a:off x="5940152" y="3158147"/>
            <a:ext cx="2853793" cy="1835689"/>
          </a:xfrm>
          <a:prstGeom prst="rect">
            <a:avLst/>
          </a:prstGeom>
        </p:spPr>
      </p:pic>
    </p:spTree>
    <p:extLst>
      <p:ext uri="{BB962C8B-B14F-4D97-AF65-F5344CB8AC3E}">
        <p14:creationId xmlns:p14="http://schemas.microsoft.com/office/powerpoint/2010/main" val="1335153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918" t="9968" r="19139" b="8146"/>
          <a:stretch/>
        </p:blipFill>
        <p:spPr>
          <a:xfrm>
            <a:off x="971600" y="2765535"/>
            <a:ext cx="2844800" cy="2826042"/>
          </a:xfrm>
        </p:spPr>
      </p:pic>
      <p:sp>
        <p:nvSpPr>
          <p:cNvPr id="3" name="Title 2"/>
          <p:cNvSpPr>
            <a:spLocks noGrp="1"/>
          </p:cNvSpPr>
          <p:nvPr>
            <p:ph type="title"/>
          </p:nvPr>
        </p:nvSpPr>
        <p:spPr/>
        <p:txBody>
          <a:bodyPr>
            <a:normAutofit fontScale="90000"/>
          </a:bodyPr>
          <a:lstStyle/>
          <a:p>
            <a:r>
              <a:rPr lang="en-GB" dirty="0" smtClean="0"/>
              <a:t>Why have you stopped going to shops?</a:t>
            </a: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634" t="19890" r="6653" b="21053"/>
          <a:stretch/>
        </p:blipFill>
        <p:spPr>
          <a:xfrm>
            <a:off x="179512" y="5845013"/>
            <a:ext cx="1296144" cy="960282"/>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9364" t="13968" r="25958" b="22963"/>
          <a:stretch/>
        </p:blipFill>
        <p:spPr>
          <a:xfrm>
            <a:off x="4427984" y="2780928"/>
            <a:ext cx="3672408" cy="2864862"/>
          </a:xfrm>
          <a:prstGeom prst="ellipse">
            <a:avLst/>
          </a:prstGeom>
          <a:ln>
            <a:noFill/>
          </a:ln>
          <a:effectLst>
            <a:softEdge rad="112500"/>
          </a:effectLst>
        </p:spPr>
      </p:pic>
    </p:spTree>
    <p:extLst>
      <p:ext uri="{BB962C8B-B14F-4D97-AF65-F5344CB8AC3E}">
        <p14:creationId xmlns:p14="http://schemas.microsoft.com/office/powerpoint/2010/main" val="3721492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Mental or physical health prevents going out</a:t>
            </a:r>
          </a:p>
          <a:p>
            <a:r>
              <a:rPr lang="en-GB" dirty="0" smtClean="0"/>
              <a:t>Restricted to opening hours</a:t>
            </a:r>
          </a:p>
          <a:p>
            <a:r>
              <a:rPr lang="en-GB" dirty="0" smtClean="0"/>
              <a:t>Too expensive</a:t>
            </a:r>
          </a:p>
          <a:p>
            <a:r>
              <a:rPr lang="en-GB" dirty="0" smtClean="0"/>
              <a:t>Can’t park or too expensive</a:t>
            </a:r>
          </a:p>
          <a:p>
            <a:r>
              <a:rPr lang="en-GB" dirty="0" smtClean="0"/>
              <a:t>Poor infrastructure – can’t get there</a:t>
            </a:r>
          </a:p>
          <a:p>
            <a:r>
              <a:rPr lang="en-GB" dirty="0" smtClean="0"/>
              <a:t>Online more convenient </a:t>
            </a:r>
          </a:p>
          <a:p>
            <a:r>
              <a:rPr lang="en-GB" dirty="0" smtClean="0"/>
              <a:t> last minute purchase</a:t>
            </a:r>
          </a:p>
          <a:p>
            <a:endParaRPr lang="en-GB" dirty="0" smtClean="0"/>
          </a:p>
          <a:p>
            <a:endParaRPr lang="en-GB" dirty="0" smtClean="0"/>
          </a:p>
          <a:p>
            <a:endParaRPr lang="en-GB" dirty="0" smtClean="0"/>
          </a:p>
          <a:p>
            <a:endParaRPr lang="en-GB" dirty="0"/>
          </a:p>
        </p:txBody>
      </p:sp>
      <p:sp>
        <p:nvSpPr>
          <p:cNvPr id="3" name="Title 2"/>
          <p:cNvSpPr>
            <a:spLocks noGrp="1"/>
          </p:cNvSpPr>
          <p:nvPr>
            <p:ph type="title"/>
          </p:nvPr>
        </p:nvSpPr>
        <p:spPr/>
        <p:txBody>
          <a:bodyPr/>
          <a:lstStyle/>
          <a:p>
            <a:r>
              <a:rPr lang="en-GB" dirty="0" smtClean="0"/>
              <a:t>Possible Answers</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598" t="25185" r="19016" b="21693"/>
          <a:stretch/>
        </p:blipFill>
        <p:spPr>
          <a:xfrm>
            <a:off x="6228184" y="3212976"/>
            <a:ext cx="2448272" cy="1544011"/>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349" t="23069" r="8519" b="8783"/>
          <a:stretch/>
        </p:blipFill>
        <p:spPr>
          <a:xfrm>
            <a:off x="6050497" y="5085184"/>
            <a:ext cx="1821769" cy="119472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3634" t="19890" r="6653" b="21053"/>
          <a:stretch/>
        </p:blipFill>
        <p:spPr>
          <a:xfrm>
            <a:off x="179512" y="5845013"/>
            <a:ext cx="1296144" cy="960282"/>
          </a:xfrm>
          <a:prstGeom prst="rect">
            <a:avLst/>
          </a:prstGeom>
        </p:spPr>
      </p:pic>
    </p:spTree>
    <p:extLst>
      <p:ext uri="{BB962C8B-B14F-4D97-AF65-F5344CB8AC3E}">
        <p14:creationId xmlns:p14="http://schemas.microsoft.com/office/powerpoint/2010/main" val="2362521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endParaRPr lang="en-GB" dirty="0" smtClean="0"/>
          </a:p>
          <a:p>
            <a:endParaRPr lang="en-GB" dirty="0" smtClean="0"/>
          </a:p>
          <a:p>
            <a:endParaRPr lang="en-GB" dirty="0"/>
          </a:p>
        </p:txBody>
      </p:sp>
      <p:sp>
        <p:nvSpPr>
          <p:cNvPr id="3" name="Title 2"/>
          <p:cNvSpPr>
            <a:spLocks noGrp="1"/>
          </p:cNvSpPr>
          <p:nvPr>
            <p:ph type="title"/>
          </p:nvPr>
        </p:nvSpPr>
        <p:spPr/>
        <p:txBody>
          <a:bodyPr>
            <a:normAutofit fontScale="90000"/>
          </a:bodyPr>
          <a:lstStyle/>
          <a:p>
            <a:r>
              <a:rPr lang="en-GB" dirty="0" smtClean="0"/>
              <a:t>The High Street has a future</a:t>
            </a:r>
            <a:br>
              <a:rPr lang="en-GB" dirty="0" smtClean="0"/>
            </a:br>
            <a:r>
              <a:rPr lang="en-GB" sz="3600" dirty="0" smtClean="0"/>
              <a:t>(a view by Deloitte.com)</a:t>
            </a:r>
            <a:endParaRPr lang="en-GB" sz="36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3634" t="19890" r="6653" b="21053"/>
          <a:stretch/>
        </p:blipFill>
        <p:spPr>
          <a:xfrm>
            <a:off x="179512" y="5845013"/>
            <a:ext cx="1296144" cy="96028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1977" t="20106" r="5979" b="24904"/>
          <a:stretch/>
        </p:blipFill>
        <p:spPr>
          <a:xfrm flipH="1">
            <a:off x="6300192" y="4841635"/>
            <a:ext cx="2843808" cy="2016365"/>
          </a:xfrm>
          <a:prstGeom prst="rect">
            <a:avLst/>
          </a:prstGeom>
        </p:spPr>
      </p:pic>
      <p:sp>
        <p:nvSpPr>
          <p:cNvPr id="8" name="Content Placeholder 1"/>
          <p:cNvSpPr txBox="1">
            <a:spLocks/>
          </p:cNvSpPr>
          <p:nvPr/>
        </p:nvSpPr>
        <p:spPr>
          <a:xfrm>
            <a:off x="1024466" y="2391898"/>
            <a:ext cx="7408333" cy="3450696"/>
          </a:xfrm>
          <a:prstGeom prst="rect">
            <a:avLst/>
          </a:prstGeom>
        </p:spPr>
        <p:txBody>
          <a:bodyPr vert="horz" lIns="91440" tIns="45720" rIns="91440" bIns="45720" rtlCol="0">
            <a:normAutofit fontScale="925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GB" dirty="0" smtClean="0"/>
              <a:t>Low rents, prime locations available</a:t>
            </a:r>
          </a:p>
          <a:p>
            <a:r>
              <a:rPr lang="en-GB" dirty="0" smtClean="0"/>
              <a:t>Chance for diversity</a:t>
            </a:r>
          </a:p>
          <a:p>
            <a:r>
              <a:rPr lang="en-GB" dirty="0" smtClean="0"/>
              <a:t>High Street is capable of constant re-invention</a:t>
            </a:r>
          </a:p>
          <a:p>
            <a:r>
              <a:rPr lang="en-GB" dirty="0" smtClean="0"/>
              <a:t>The High Street is more than just about shopping – there are offices, flats and communal places = shoppers</a:t>
            </a:r>
          </a:p>
          <a:p>
            <a:r>
              <a:rPr lang="en-GB" dirty="0" smtClean="0"/>
              <a:t>Localisation trend</a:t>
            </a:r>
          </a:p>
          <a:p>
            <a:r>
              <a:rPr lang="en-GB" dirty="0" smtClean="0"/>
              <a:t>Trend from spending on ‘stuff’ has </a:t>
            </a:r>
          </a:p>
          <a:p>
            <a:pPr marL="0" indent="0">
              <a:buNone/>
            </a:pPr>
            <a:r>
              <a:rPr lang="en-GB" dirty="0" smtClean="0"/>
              <a:t>     changed to spending on ‘self’</a:t>
            </a:r>
          </a:p>
          <a:p>
            <a:endParaRPr lang="en-GB" dirty="0" smtClean="0"/>
          </a:p>
          <a:p>
            <a:endParaRPr lang="en-GB" dirty="0" smtClean="0"/>
          </a:p>
          <a:p>
            <a:endParaRPr lang="en-GB" dirty="0"/>
          </a:p>
        </p:txBody>
      </p:sp>
      <p:sp>
        <p:nvSpPr>
          <p:cNvPr id="9" name="TextBox 8"/>
          <p:cNvSpPr txBox="1"/>
          <p:nvPr/>
        </p:nvSpPr>
        <p:spPr>
          <a:xfrm>
            <a:off x="1398283" y="6094321"/>
            <a:ext cx="6408712" cy="246221"/>
          </a:xfrm>
          <a:prstGeom prst="rect">
            <a:avLst/>
          </a:prstGeom>
          <a:noFill/>
        </p:spPr>
        <p:txBody>
          <a:bodyPr wrap="square" rtlCol="0">
            <a:spAutoFit/>
          </a:bodyPr>
          <a:lstStyle/>
          <a:p>
            <a:r>
              <a:rPr lang="en-GB" sz="1000" dirty="0" smtClean="0"/>
              <a:t>https://www2.deloitte.com/uk/en/pages/consumer-business/articles/what-next-for-the-high-street.html</a:t>
            </a:r>
            <a:endParaRPr lang="en-GB" sz="1000" dirty="0"/>
          </a:p>
        </p:txBody>
      </p:sp>
    </p:spTree>
    <p:extLst>
      <p:ext uri="{BB962C8B-B14F-4D97-AF65-F5344CB8AC3E}">
        <p14:creationId xmlns:p14="http://schemas.microsoft.com/office/powerpoint/2010/main" val="3960531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187</TotalTime>
  <Words>792</Words>
  <Application>Microsoft Office PowerPoint</Application>
  <PresentationFormat>On-screen Show (4:3)</PresentationFormat>
  <Paragraphs>103</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Waveform</vt:lpstr>
      <vt:lpstr>The High Street Shop - its vital role in the recovery of communities</vt:lpstr>
      <vt:lpstr>A little about me: Steffi Stern</vt:lpstr>
      <vt:lpstr>Some Data</vt:lpstr>
      <vt:lpstr>Reasons behind the Decline of the UK High Street</vt:lpstr>
      <vt:lpstr>What makes you go to a shop?</vt:lpstr>
      <vt:lpstr>Possible answers</vt:lpstr>
      <vt:lpstr>Why have you stopped going to shops?</vt:lpstr>
      <vt:lpstr>Possible Answers</vt:lpstr>
      <vt:lpstr>The High Street has a future (a view by Deloitte.com)</vt:lpstr>
      <vt:lpstr>The Uk’s 50 most fabulous shops as reported by The Guardian Nov 2021 </vt:lpstr>
      <vt:lpstr>Why should I open a  brick and mortar shop?</vt:lpstr>
      <vt:lpstr>Case Study: Merchant &amp; Mills www.merchantandmills.com</vt:lpstr>
      <vt:lpstr>Setting Expectations: It is hard work!</vt:lpstr>
      <vt:lpstr>You can do it and have fun!</vt:lpstr>
      <vt:lpstr>Thank you for your attention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 High Street dead?</dc:title>
  <dc:creator>Windows User</dc:creator>
  <cp:lastModifiedBy>Windows User</cp:lastModifiedBy>
  <cp:revision>16</cp:revision>
  <dcterms:created xsi:type="dcterms:W3CDTF">2022-02-24T14:57:53Z</dcterms:created>
  <dcterms:modified xsi:type="dcterms:W3CDTF">2022-02-24T18:05:15Z</dcterms:modified>
</cp:coreProperties>
</file>